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8"/>
  </p:handoutMasterIdLst>
  <p:sldIdLst>
    <p:sldId id="305" r:id="rId2"/>
    <p:sldId id="307" r:id="rId3"/>
    <p:sldId id="281" r:id="rId4"/>
    <p:sldId id="308" r:id="rId5"/>
    <p:sldId id="309" r:id="rId6"/>
    <p:sldId id="31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Style moyen 4 - Accentuatio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16D9F66E-5EB9-4882-86FB-DCBF35E3C3E4}" styleName="Style moyen 4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36" autoAdjust="0"/>
    <p:restoredTop sz="94660"/>
  </p:normalViewPr>
  <p:slideViewPr>
    <p:cSldViewPr snapToGrid="0">
      <p:cViewPr varScale="1">
        <p:scale>
          <a:sx n="94" d="100"/>
          <a:sy n="94" d="100"/>
        </p:scale>
        <p:origin x="216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18/10/2025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Séance 29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649953D-33E5-1A1F-132B-C8BEC42748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18/10/2025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18/10/2025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18/10/2025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18/10/2025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18/10/2025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18/10/2025</a:t>
            </a:fld>
            <a:endParaRPr lang="fr-FR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18/10/2025</a:t>
            </a:fld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18/10/2025</a:t>
            </a:fld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18/10/2025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dirty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18/10/2025</a:t>
            </a:fld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18/10/2025</a:t>
            </a:fld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371146-74F0-D9ED-3971-61C97C6218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D3D1E8D-9DBD-F843-EB5E-78CE16EF5C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7874670E-DDB7-56FB-B8A0-2A00F971A966}"/>
              </a:ext>
            </a:extLst>
          </p:cNvPr>
          <p:cNvSpPr>
            <a:spLocks noGrp="1"/>
          </p:cNvSpPr>
          <p:nvPr/>
        </p:nvSpPr>
        <p:spPr>
          <a:xfrm>
            <a:off x="588736" y="380549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fr-FR"/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55289005-77DA-F86F-918B-C2A39799EF60}"/>
              </a:ext>
            </a:extLst>
          </p:cNvPr>
          <p:cNvSpPr>
            <a:spLocks noGrp="1"/>
          </p:cNvSpPr>
          <p:nvPr/>
        </p:nvSpPr>
        <p:spPr>
          <a:xfrm>
            <a:off x="8372152" y="65028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/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B92BF70C-12DA-378D-3EBB-F507D3BB2520}"/>
              </a:ext>
            </a:extLst>
          </p:cNvPr>
          <p:cNvSpPr txBox="1">
            <a:spLocks/>
          </p:cNvSpPr>
          <p:nvPr/>
        </p:nvSpPr>
        <p:spPr>
          <a:xfrm>
            <a:off x="195309" y="1335473"/>
            <a:ext cx="8320041" cy="485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1/8</a:t>
            </a:r>
            <a:endParaRPr lang="fr-FR" dirty="0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AD5BCAE3-3E7C-E380-2244-685F58539E08}"/>
              </a:ext>
            </a:extLst>
          </p:cNvPr>
          <p:cNvGrpSpPr/>
          <p:nvPr/>
        </p:nvGrpSpPr>
        <p:grpSpPr>
          <a:xfrm>
            <a:off x="0" y="342900"/>
            <a:ext cx="9144000" cy="6527800"/>
            <a:chOff x="0" y="330200"/>
            <a:chExt cx="9144000" cy="6527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008B1E1-0732-3CB3-8C4A-1A4EE32E8BA6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  <p:sp>
          <p:nvSpPr>
            <p:cNvPr id="9" name="ZoneTexte 7">
              <a:extLst>
                <a:ext uri="{FF2B5EF4-FFF2-40B4-BE49-F238E27FC236}">
                  <a16:creationId xmlns:a16="http://schemas.microsoft.com/office/drawing/2014/main" id="{B5360080-D953-BA57-9155-F1012BD75BD5}"/>
                </a:ext>
              </a:extLst>
            </p:cNvPr>
            <p:cNvSpPr txBox="1"/>
            <p:nvPr/>
          </p:nvSpPr>
          <p:spPr>
            <a:xfrm>
              <a:off x="1338276" y="2163295"/>
              <a:ext cx="6387619" cy="35394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3200" b="1" dirty="0">
                  <a:solidFill>
                    <a:schemeClr val="bg1"/>
                  </a:solidFill>
                </a:rPr>
                <a:t>CE1 CE2</a:t>
              </a:r>
            </a:p>
            <a:p>
              <a:pPr algn="ctr"/>
              <a:endParaRPr lang="fr-FR" sz="3200" b="1" dirty="0">
                <a:solidFill>
                  <a:schemeClr val="bg1"/>
                </a:solidFill>
              </a:endParaRPr>
            </a:p>
            <a:p>
              <a:r>
                <a:rPr lang="fr-FR" sz="3200" b="1" dirty="0">
                  <a:solidFill>
                    <a:schemeClr val="bg1"/>
                  </a:solidFill>
                </a:rPr>
                <a:t>1</a:t>
              </a:r>
              <a:r>
                <a:rPr lang="fr-FR" sz="3200" b="1" baseline="30000" dirty="0">
                  <a:solidFill>
                    <a:schemeClr val="bg1"/>
                  </a:solidFill>
                </a:rPr>
                <a:t>re</a:t>
              </a:r>
              <a:r>
                <a:rPr lang="fr-FR" sz="3200" b="1" dirty="0">
                  <a:solidFill>
                    <a:schemeClr val="bg1"/>
                  </a:solidFill>
                </a:rPr>
                <a:t> partie CE1 : Je connais les tables d’</a:t>
              </a:r>
              <a:r>
                <a:rPr lang="fr-FR" sz="3200" b="1" dirty="0" err="1">
                  <a:solidFill>
                    <a:schemeClr val="bg1"/>
                  </a:solidFill>
                </a:rPr>
                <a:t>addtion</a:t>
              </a:r>
              <a:r>
                <a:rPr lang="fr-FR" sz="3200" b="1" dirty="0">
                  <a:solidFill>
                    <a:schemeClr val="bg1"/>
                  </a:solidFill>
                </a:rPr>
                <a:t>.</a:t>
              </a:r>
            </a:p>
            <a:p>
              <a:endParaRPr lang="fr-FR" sz="3200" b="1" dirty="0">
                <a:solidFill>
                  <a:schemeClr val="bg1"/>
                </a:solidFill>
              </a:endParaRPr>
            </a:p>
            <a:p>
              <a:r>
                <a:rPr lang="fr-FR" sz="3200" b="1" dirty="0">
                  <a:solidFill>
                    <a:schemeClr val="bg1"/>
                  </a:solidFill>
                </a:rPr>
                <a:t>2</a:t>
              </a:r>
              <a:r>
                <a:rPr lang="fr-FR" sz="3200" b="1" baseline="30000" dirty="0">
                  <a:solidFill>
                    <a:schemeClr val="bg1"/>
                  </a:solidFill>
                </a:rPr>
                <a:t>e</a:t>
              </a:r>
              <a:r>
                <a:rPr lang="fr-FR" sz="3200" b="1" dirty="0">
                  <a:solidFill>
                    <a:schemeClr val="bg1"/>
                  </a:solidFill>
                </a:rPr>
                <a:t> partie CE2 : Je multiplie par 10 un nombre.</a:t>
              </a:r>
            </a:p>
          </p:txBody>
        </p:sp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DE85CD6B-95D3-27D8-96F8-E4D3447040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75258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48AC95-8C45-93AE-AE8F-0207F94A58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DF8B4A-8991-5170-1453-FA311E33C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EDAD159-0F66-5DCF-6B7B-73E4FC3A58F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13CC6BF5-3E89-D9C1-3953-63D807586B4B}"/>
              </a:ext>
            </a:extLst>
          </p:cNvPr>
          <p:cNvSpPr>
            <a:spLocks noGrp="1"/>
          </p:cNvSpPr>
          <p:nvPr/>
        </p:nvSpPr>
        <p:spPr>
          <a:xfrm>
            <a:off x="588736" y="380549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fr-FR"/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6509E34A-0373-A880-802B-20322D7A4B45}"/>
              </a:ext>
            </a:extLst>
          </p:cNvPr>
          <p:cNvSpPr>
            <a:spLocks noGrp="1"/>
          </p:cNvSpPr>
          <p:nvPr/>
        </p:nvSpPr>
        <p:spPr>
          <a:xfrm>
            <a:off x="8372152" y="65028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/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07966C79-CA8C-7F78-31EA-B4B9ADD4BB0C}"/>
              </a:ext>
            </a:extLst>
          </p:cNvPr>
          <p:cNvSpPr txBox="1">
            <a:spLocks/>
          </p:cNvSpPr>
          <p:nvPr/>
        </p:nvSpPr>
        <p:spPr>
          <a:xfrm>
            <a:off x="195309" y="1335473"/>
            <a:ext cx="8320041" cy="485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1/8</a:t>
            </a:r>
            <a:endParaRPr lang="fr-FR" dirty="0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9D126BFC-42EF-C5EB-1795-E71F1337CEF4}"/>
              </a:ext>
            </a:extLst>
          </p:cNvPr>
          <p:cNvGrpSpPr/>
          <p:nvPr/>
        </p:nvGrpSpPr>
        <p:grpSpPr>
          <a:xfrm>
            <a:off x="0" y="342900"/>
            <a:ext cx="9144000" cy="6527800"/>
            <a:chOff x="0" y="330200"/>
            <a:chExt cx="9144000" cy="6527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458B095-1528-C7CC-5F5E-C8BBB0D49B35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  <p:sp>
          <p:nvSpPr>
            <p:cNvPr id="9" name="ZoneTexte 7">
              <a:extLst>
                <a:ext uri="{FF2B5EF4-FFF2-40B4-BE49-F238E27FC236}">
                  <a16:creationId xmlns:a16="http://schemas.microsoft.com/office/drawing/2014/main" id="{86D6B08A-FC37-163C-26F6-930306ACCD24}"/>
                </a:ext>
              </a:extLst>
            </p:cNvPr>
            <p:cNvSpPr txBox="1"/>
            <p:nvPr/>
          </p:nvSpPr>
          <p:spPr>
            <a:xfrm>
              <a:off x="1378190" y="2214095"/>
              <a:ext cx="6387619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3200" b="1" dirty="0">
                  <a:solidFill>
                    <a:schemeClr val="bg1"/>
                  </a:solidFill>
                </a:rPr>
                <a:t>CE1</a:t>
              </a:r>
            </a:p>
            <a:p>
              <a:pPr algn="ctr"/>
              <a:endParaRPr lang="fr-FR" sz="3200" b="1" dirty="0">
                <a:solidFill>
                  <a:schemeClr val="bg1"/>
                </a:solidFill>
              </a:endParaRPr>
            </a:p>
            <a:p>
              <a:pPr algn="ctr"/>
              <a:r>
                <a:rPr lang="fr-FR" sz="3200" b="1" dirty="0">
                  <a:solidFill>
                    <a:schemeClr val="bg1"/>
                  </a:solidFill>
                </a:rPr>
                <a:t>1</a:t>
              </a:r>
              <a:r>
                <a:rPr lang="fr-FR" sz="3200" b="1" baseline="30000" dirty="0">
                  <a:solidFill>
                    <a:schemeClr val="bg1"/>
                  </a:solidFill>
                </a:rPr>
                <a:t>re</a:t>
              </a:r>
              <a:r>
                <a:rPr lang="fr-FR" sz="3200" b="1" dirty="0">
                  <a:solidFill>
                    <a:schemeClr val="bg1"/>
                  </a:solidFill>
                </a:rPr>
                <a:t> partie : Je connais les tables d’</a:t>
              </a:r>
              <a:r>
                <a:rPr lang="fr-FR" sz="3200" b="1" dirty="0" err="1">
                  <a:solidFill>
                    <a:schemeClr val="bg1"/>
                  </a:solidFill>
                </a:rPr>
                <a:t>addtion</a:t>
              </a:r>
              <a:r>
                <a:rPr lang="fr-FR" sz="3200" b="1" dirty="0">
                  <a:solidFill>
                    <a:schemeClr val="bg1"/>
                  </a:solidFill>
                </a:rPr>
                <a:t>.</a:t>
              </a:r>
            </a:p>
          </p:txBody>
        </p:sp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BA2CC0E9-1840-21C5-30EB-9A7131AA6E7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74883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1/8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B946A80-EE84-A63D-C90F-3AE189AFA644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9ED5179-C048-E43F-DE4D-9FA2E4244A8F}"/>
              </a:ext>
            </a:extLst>
          </p:cNvPr>
          <p:cNvSpPr txBox="1"/>
          <p:nvPr/>
        </p:nvSpPr>
        <p:spPr>
          <a:xfrm>
            <a:off x="3772929" y="226976"/>
            <a:ext cx="29161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Calcule</a:t>
            </a:r>
          </a:p>
        </p:txBody>
      </p:sp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DD4768AF-FB39-CFED-AA9D-D1D67EA68B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9825438"/>
              </p:ext>
            </p:extLst>
          </p:nvPr>
        </p:nvGraphicFramePr>
        <p:xfrm>
          <a:off x="942340" y="1183641"/>
          <a:ext cx="7259320" cy="5075490"/>
        </p:xfrm>
        <a:graphic>
          <a:graphicData uri="http://schemas.openxmlformats.org/drawingml/2006/table">
            <a:tbl>
              <a:tblPr firstRow="1" firstCol="1" bandRow="1">
                <a:tableStyleId>{C4B1156A-380E-4F78-BDF5-A606A8083BF9}</a:tableStyleId>
              </a:tblPr>
              <a:tblGrid>
                <a:gridCol w="3628842">
                  <a:extLst>
                    <a:ext uri="{9D8B030D-6E8A-4147-A177-3AD203B41FA5}">
                      <a16:colId xmlns:a16="http://schemas.microsoft.com/office/drawing/2014/main" val="990340334"/>
                    </a:ext>
                  </a:extLst>
                </a:gridCol>
                <a:gridCol w="3630478">
                  <a:extLst>
                    <a:ext uri="{9D8B030D-6E8A-4147-A177-3AD203B41FA5}">
                      <a16:colId xmlns:a16="http://schemas.microsoft.com/office/drawing/2014/main" val="203535116"/>
                    </a:ext>
                  </a:extLst>
                </a:gridCol>
              </a:tblGrid>
              <a:tr h="101509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4800" b="0" dirty="0">
                          <a:effectLst/>
                        </a:rPr>
                        <a:t>4 + 3 = …</a:t>
                      </a:r>
                      <a:endParaRPr lang="fr-FR" sz="4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4800" b="0">
                          <a:effectLst/>
                        </a:rPr>
                        <a:t>9 + … = 12</a:t>
                      </a:r>
                      <a:endParaRPr lang="fr-FR" sz="4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34438789"/>
                  </a:ext>
                </a:extLst>
              </a:tr>
              <a:tr h="101509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4800" b="0">
                          <a:effectLst/>
                        </a:rPr>
                        <a:t>6 + 2 = …</a:t>
                      </a:r>
                      <a:endParaRPr lang="fr-FR" sz="4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4800" b="0">
                          <a:effectLst/>
                        </a:rPr>
                        <a:t>7 + … = 14</a:t>
                      </a:r>
                      <a:endParaRPr lang="fr-FR" sz="4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63630049"/>
                  </a:ext>
                </a:extLst>
              </a:tr>
              <a:tr h="101509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4800" b="0">
                          <a:effectLst/>
                        </a:rPr>
                        <a:t>7 + 2 = …</a:t>
                      </a:r>
                      <a:endParaRPr lang="fr-FR" sz="4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4800" b="0">
                          <a:effectLst/>
                        </a:rPr>
                        <a:t>6 + … = 11</a:t>
                      </a:r>
                      <a:endParaRPr lang="fr-FR" sz="4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35521863"/>
                  </a:ext>
                </a:extLst>
              </a:tr>
              <a:tr h="101509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4800" b="0">
                          <a:effectLst/>
                        </a:rPr>
                        <a:t>8 + 3 = …</a:t>
                      </a:r>
                      <a:endParaRPr lang="fr-FR" sz="4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4800" b="0">
                          <a:effectLst/>
                        </a:rPr>
                        <a:t>7 + … = 15</a:t>
                      </a:r>
                      <a:endParaRPr lang="fr-FR" sz="4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30347880"/>
                  </a:ext>
                </a:extLst>
              </a:tr>
              <a:tr h="101509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4800" b="0">
                          <a:effectLst/>
                        </a:rPr>
                        <a:t>5 + 4 = …</a:t>
                      </a:r>
                      <a:endParaRPr lang="fr-FR" sz="4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4800" b="0" dirty="0">
                          <a:effectLst/>
                        </a:rPr>
                        <a:t>9 + … = 15</a:t>
                      </a:r>
                      <a:endParaRPr lang="fr-FR" sz="4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893952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5832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886DC8-E071-162B-5920-20296575DC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7A0C91B-3FA4-43D5-4AE1-160033338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C063FBA-1AE8-BCC2-3C98-3F8F4C20D5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E99BDC94-E0B2-5CB3-25EC-CBC322C270EC}"/>
              </a:ext>
            </a:extLst>
          </p:cNvPr>
          <p:cNvSpPr>
            <a:spLocks noGrp="1"/>
          </p:cNvSpPr>
          <p:nvPr/>
        </p:nvSpPr>
        <p:spPr>
          <a:xfrm>
            <a:off x="588736" y="380549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fr-FR"/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470A53A3-83F2-6D94-6BB6-A38DC586CBC6}"/>
              </a:ext>
            </a:extLst>
          </p:cNvPr>
          <p:cNvSpPr>
            <a:spLocks noGrp="1"/>
          </p:cNvSpPr>
          <p:nvPr/>
        </p:nvSpPr>
        <p:spPr>
          <a:xfrm>
            <a:off x="8372152" y="65028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/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ED126D17-046D-6F4C-D629-2F1D94C92F40}"/>
              </a:ext>
            </a:extLst>
          </p:cNvPr>
          <p:cNvSpPr txBox="1">
            <a:spLocks/>
          </p:cNvSpPr>
          <p:nvPr/>
        </p:nvSpPr>
        <p:spPr>
          <a:xfrm>
            <a:off x="195309" y="1335473"/>
            <a:ext cx="8320041" cy="485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1/8</a:t>
            </a:r>
            <a:endParaRPr lang="fr-FR" dirty="0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42110DD0-5FF3-490A-3C7F-63DC335F7979}"/>
              </a:ext>
            </a:extLst>
          </p:cNvPr>
          <p:cNvGrpSpPr/>
          <p:nvPr/>
        </p:nvGrpSpPr>
        <p:grpSpPr>
          <a:xfrm>
            <a:off x="0" y="342900"/>
            <a:ext cx="9144000" cy="6527800"/>
            <a:chOff x="0" y="330200"/>
            <a:chExt cx="9144000" cy="6527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1FC0C45-3FF1-11D4-911E-463A53DB705C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  <p:sp>
          <p:nvSpPr>
            <p:cNvPr id="9" name="ZoneTexte 7">
              <a:extLst>
                <a:ext uri="{FF2B5EF4-FFF2-40B4-BE49-F238E27FC236}">
                  <a16:creationId xmlns:a16="http://schemas.microsoft.com/office/drawing/2014/main" id="{BEAF694E-EC87-C20F-32B7-B7E042E24E04}"/>
                </a:ext>
              </a:extLst>
            </p:cNvPr>
            <p:cNvSpPr txBox="1"/>
            <p:nvPr/>
          </p:nvSpPr>
          <p:spPr>
            <a:xfrm>
              <a:off x="1378190" y="2214095"/>
              <a:ext cx="6387619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3200" b="1" dirty="0">
                  <a:solidFill>
                    <a:schemeClr val="bg1"/>
                  </a:solidFill>
                </a:rPr>
                <a:t>CE2</a:t>
              </a:r>
            </a:p>
            <a:p>
              <a:pPr algn="ctr"/>
              <a:endParaRPr lang="fr-FR" sz="3200" b="1" dirty="0">
                <a:solidFill>
                  <a:schemeClr val="bg1"/>
                </a:solidFill>
              </a:endParaRPr>
            </a:p>
            <a:p>
              <a:pPr algn="ctr"/>
              <a:r>
                <a:rPr lang="fr-FR" sz="3200" b="1" dirty="0">
                  <a:solidFill>
                    <a:schemeClr val="bg1"/>
                  </a:solidFill>
                </a:rPr>
                <a:t>2</a:t>
              </a:r>
              <a:r>
                <a:rPr lang="fr-FR" sz="3200" b="1" baseline="30000" dirty="0">
                  <a:solidFill>
                    <a:schemeClr val="bg1"/>
                  </a:solidFill>
                </a:rPr>
                <a:t>e</a:t>
              </a:r>
              <a:r>
                <a:rPr lang="fr-FR" sz="3200" b="1" dirty="0">
                  <a:solidFill>
                    <a:schemeClr val="bg1"/>
                  </a:solidFill>
                </a:rPr>
                <a:t> partie CE2 : Je multiplie par 10 un nombre.</a:t>
              </a:r>
            </a:p>
          </p:txBody>
        </p:sp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B8326191-6DE7-575B-5E76-BF386E0191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54138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8C8B64-766C-677A-DDAB-64F01EC821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56D733A-B2FF-5D6C-393F-99B8A4BD86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1/8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D4114D5-AFFC-E491-58ED-D35E728530CF}"/>
              </a:ext>
            </a:extLst>
          </p:cNvPr>
          <p:cNvSpPr txBox="1"/>
          <p:nvPr/>
        </p:nvSpPr>
        <p:spPr>
          <a:xfrm>
            <a:off x="3772929" y="226976"/>
            <a:ext cx="29161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Calcule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0A6D514-9DD0-A009-864C-726AF42FC419}"/>
              </a:ext>
            </a:extLst>
          </p:cNvPr>
          <p:cNvSpPr/>
          <p:nvPr/>
        </p:nvSpPr>
        <p:spPr>
          <a:xfrm>
            <a:off x="145957" y="412947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6840DF7F-0D4E-C1A0-716F-7189A88BBC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913683"/>
              </p:ext>
            </p:extLst>
          </p:nvPr>
        </p:nvGraphicFramePr>
        <p:xfrm>
          <a:off x="109219" y="1488440"/>
          <a:ext cx="8925561" cy="3962400"/>
        </p:xfrm>
        <a:graphic>
          <a:graphicData uri="http://schemas.openxmlformats.org/drawingml/2006/table">
            <a:tbl>
              <a:tblPr firstRow="1" firstCol="1" bandRow="1">
                <a:tableStyleId>{16D9F66E-5EB9-4882-86FB-DCBF35E3C3E4}</a:tableStyleId>
              </a:tblPr>
              <a:tblGrid>
                <a:gridCol w="2975187">
                  <a:extLst>
                    <a:ext uri="{9D8B030D-6E8A-4147-A177-3AD203B41FA5}">
                      <a16:colId xmlns:a16="http://schemas.microsoft.com/office/drawing/2014/main" val="2291940002"/>
                    </a:ext>
                  </a:extLst>
                </a:gridCol>
                <a:gridCol w="2975187">
                  <a:extLst>
                    <a:ext uri="{9D8B030D-6E8A-4147-A177-3AD203B41FA5}">
                      <a16:colId xmlns:a16="http://schemas.microsoft.com/office/drawing/2014/main" val="602686544"/>
                    </a:ext>
                  </a:extLst>
                </a:gridCol>
                <a:gridCol w="2975187">
                  <a:extLst>
                    <a:ext uri="{9D8B030D-6E8A-4147-A177-3AD203B41FA5}">
                      <a16:colId xmlns:a16="http://schemas.microsoft.com/office/drawing/2014/main" val="292643244"/>
                    </a:ext>
                  </a:extLst>
                </a:gridCol>
              </a:tblGrid>
              <a:tr h="12619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3200" b="0" kern="1200">
                          <a:effectLst/>
                          <a:latin typeface="+mn-lt"/>
                        </a:rPr>
                        <a:t>7 × 10 = ……</a:t>
                      </a:r>
                      <a:endParaRPr lang="fr-FR" sz="3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3200" b="0" kern="1200" dirty="0">
                          <a:effectLst/>
                          <a:latin typeface="+mn-lt"/>
                        </a:rPr>
                        <a:t>11 × 10 = ……</a:t>
                      </a:r>
                      <a:endParaRPr lang="fr-FR" sz="3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b="0" kern="1200" dirty="0">
                          <a:effectLst/>
                          <a:latin typeface="+mn-lt"/>
                        </a:rPr>
                        <a:t>32 × 10 = ……</a:t>
                      </a:r>
                      <a:endParaRPr lang="fr-FR" sz="3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69957107"/>
                  </a:ext>
                </a:extLst>
              </a:tr>
              <a:tr h="134680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b="0" kern="1200" dirty="0">
                          <a:effectLst/>
                          <a:latin typeface="+mn-lt"/>
                        </a:rPr>
                        <a:t>50 × 10 = ……</a:t>
                      </a:r>
                      <a:endParaRPr lang="fr-FR" sz="3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3200" b="0" kern="1200" dirty="0">
                          <a:effectLst/>
                          <a:latin typeface="+mn-lt"/>
                        </a:rPr>
                        <a:t>75 × 10 = ……</a:t>
                      </a:r>
                      <a:endParaRPr lang="fr-FR" sz="3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3200" b="0" kern="1200" dirty="0">
                          <a:effectLst/>
                          <a:latin typeface="+mn-lt"/>
                        </a:rPr>
                        <a:t>150 × 10 = ……</a:t>
                      </a:r>
                      <a:endParaRPr lang="fr-FR" sz="3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50181309"/>
                  </a:ext>
                </a:extLst>
              </a:tr>
              <a:tr h="13536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3200" b="0" kern="1200" dirty="0">
                          <a:effectLst/>
                          <a:latin typeface="+mn-lt"/>
                        </a:rPr>
                        <a:t>210 × 10 = ……</a:t>
                      </a:r>
                      <a:endParaRPr lang="fr-FR" sz="3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3200" b="0" kern="1200" dirty="0">
                          <a:effectLst/>
                          <a:latin typeface="+mn-lt"/>
                        </a:rPr>
                        <a:t>345 × 10 = ……</a:t>
                      </a:r>
                      <a:endParaRPr lang="fr-FR" sz="3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3200" b="0" kern="1200" dirty="0">
                          <a:effectLst/>
                          <a:latin typeface="+mn-lt"/>
                        </a:rPr>
                        <a:t>560 × 10 = ……</a:t>
                      </a:r>
                      <a:endParaRPr lang="fr-FR" sz="3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393862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804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5C462D-9170-2CB2-0996-FC6CAB411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00C3F93-623B-CAAA-1F06-5684071E08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1/8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A526295-4378-71FB-1D7F-AA7C4ADFD69D}"/>
              </a:ext>
            </a:extLst>
          </p:cNvPr>
          <p:cNvSpPr txBox="1"/>
          <p:nvPr/>
        </p:nvSpPr>
        <p:spPr>
          <a:xfrm>
            <a:off x="3772929" y="226976"/>
            <a:ext cx="29161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Calcule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05FC0E5-C93A-1F5D-025E-EF6BD901C05C}"/>
              </a:ext>
            </a:extLst>
          </p:cNvPr>
          <p:cNvSpPr/>
          <p:nvPr/>
        </p:nvSpPr>
        <p:spPr>
          <a:xfrm>
            <a:off x="145957" y="412947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BB453C5C-7774-A5EF-A6A8-017C8EAB296E}"/>
              </a:ext>
            </a:extLst>
          </p:cNvPr>
          <p:cNvGraphicFramePr>
            <a:graphicFrameLocks noGrp="1"/>
          </p:cNvGraphicFramePr>
          <p:nvPr/>
        </p:nvGraphicFramePr>
        <p:xfrm>
          <a:off x="109219" y="1488440"/>
          <a:ext cx="8925561" cy="3962400"/>
        </p:xfrm>
        <a:graphic>
          <a:graphicData uri="http://schemas.openxmlformats.org/drawingml/2006/table">
            <a:tbl>
              <a:tblPr firstRow="1" firstCol="1" bandRow="1">
                <a:tableStyleId>{16D9F66E-5EB9-4882-86FB-DCBF35E3C3E4}</a:tableStyleId>
              </a:tblPr>
              <a:tblGrid>
                <a:gridCol w="2975187">
                  <a:extLst>
                    <a:ext uri="{9D8B030D-6E8A-4147-A177-3AD203B41FA5}">
                      <a16:colId xmlns:a16="http://schemas.microsoft.com/office/drawing/2014/main" val="2291940002"/>
                    </a:ext>
                  </a:extLst>
                </a:gridCol>
                <a:gridCol w="2975187">
                  <a:extLst>
                    <a:ext uri="{9D8B030D-6E8A-4147-A177-3AD203B41FA5}">
                      <a16:colId xmlns:a16="http://schemas.microsoft.com/office/drawing/2014/main" val="602686544"/>
                    </a:ext>
                  </a:extLst>
                </a:gridCol>
                <a:gridCol w="2975187">
                  <a:extLst>
                    <a:ext uri="{9D8B030D-6E8A-4147-A177-3AD203B41FA5}">
                      <a16:colId xmlns:a16="http://schemas.microsoft.com/office/drawing/2014/main" val="292643244"/>
                    </a:ext>
                  </a:extLst>
                </a:gridCol>
              </a:tblGrid>
              <a:tr h="126192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3200" b="0" kern="1200">
                          <a:effectLst/>
                          <a:latin typeface="+mn-lt"/>
                        </a:rPr>
                        <a:t>7 × 10 = ……</a:t>
                      </a:r>
                      <a:endParaRPr lang="fr-FR" sz="3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3200" b="0" kern="1200" dirty="0">
                          <a:effectLst/>
                          <a:latin typeface="+mn-lt"/>
                        </a:rPr>
                        <a:t>11 × 10 = ……</a:t>
                      </a:r>
                      <a:endParaRPr lang="fr-FR" sz="3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b="0" kern="1200" dirty="0">
                          <a:effectLst/>
                          <a:latin typeface="+mn-lt"/>
                        </a:rPr>
                        <a:t>32 × 10 = ……</a:t>
                      </a:r>
                      <a:endParaRPr lang="fr-FR" sz="3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69957107"/>
                  </a:ext>
                </a:extLst>
              </a:tr>
              <a:tr h="134680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200" b="0" kern="1200" dirty="0">
                          <a:effectLst/>
                          <a:latin typeface="+mn-lt"/>
                        </a:rPr>
                        <a:t>50 × 10 = ……</a:t>
                      </a:r>
                      <a:endParaRPr lang="fr-FR" sz="3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3200" b="0" kern="1200" dirty="0">
                          <a:effectLst/>
                          <a:latin typeface="+mn-lt"/>
                        </a:rPr>
                        <a:t>75 × 10 = ……</a:t>
                      </a:r>
                      <a:endParaRPr lang="fr-FR" sz="3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3200" b="0" kern="1200" dirty="0">
                          <a:effectLst/>
                          <a:latin typeface="+mn-lt"/>
                        </a:rPr>
                        <a:t>150 × 10 = ……</a:t>
                      </a:r>
                      <a:endParaRPr lang="fr-FR" sz="3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450181309"/>
                  </a:ext>
                </a:extLst>
              </a:tr>
              <a:tr h="13536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3200" b="0" kern="1200" dirty="0">
                          <a:effectLst/>
                          <a:latin typeface="+mn-lt"/>
                        </a:rPr>
                        <a:t>210 × 10 = ……</a:t>
                      </a:r>
                      <a:endParaRPr lang="fr-FR" sz="3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3200" b="0" kern="1200" dirty="0">
                          <a:effectLst/>
                          <a:latin typeface="+mn-lt"/>
                        </a:rPr>
                        <a:t>345 × 10 = ……</a:t>
                      </a:r>
                      <a:endParaRPr lang="fr-FR" sz="3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fr-FR" sz="3200" b="0" kern="1200" dirty="0">
                          <a:effectLst/>
                          <a:latin typeface="+mn-lt"/>
                        </a:rPr>
                        <a:t>560 × 10 = ……</a:t>
                      </a:r>
                      <a:endParaRPr lang="fr-FR" sz="3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39386217"/>
                  </a:ext>
                </a:extLst>
              </a:tr>
            </a:tbl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3E5709CE-7FC2-E4EC-C323-42EFDD8C2173}"/>
              </a:ext>
            </a:extLst>
          </p:cNvPr>
          <p:cNvSpPr txBox="1"/>
          <p:nvPr/>
        </p:nvSpPr>
        <p:spPr>
          <a:xfrm>
            <a:off x="5050790" y="1793240"/>
            <a:ext cx="1031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110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EDD13A5-1E79-CCF2-AF96-F6D564B4B41B}"/>
              </a:ext>
            </a:extLst>
          </p:cNvPr>
          <p:cNvSpPr txBox="1"/>
          <p:nvPr/>
        </p:nvSpPr>
        <p:spPr>
          <a:xfrm>
            <a:off x="1991360" y="1793239"/>
            <a:ext cx="1031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70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4B121A2-A47A-CCB4-4AAE-820C954211EB}"/>
              </a:ext>
            </a:extLst>
          </p:cNvPr>
          <p:cNvSpPr txBox="1"/>
          <p:nvPr/>
        </p:nvSpPr>
        <p:spPr>
          <a:xfrm>
            <a:off x="8003540" y="1793238"/>
            <a:ext cx="1031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320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F9FDBA1-7D56-8BFA-C964-626C60C9FA6B}"/>
              </a:ext>
            </a:extLst>
          </p:cNvPr>
          <p:cNvSpPr txBox="1"/>
          <p:nvPr/>
        </p:nvSpPr>
        <p:spPr>
          <a:xfrm>
            <a:off x="2062480" y="3096901"/>
            <a:ext cx="1031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500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52752EC-6FF0-6736-6155-F4AD0DF48A54}"/>
              </a:ext>
            </a:extLst>
          </p:cNvPr>
          <p:cNvSpPr txBox="1"/>
          <p:nvPr/>
        </p:nvSpPr>
        <p:spPr>
          <a:xfrm>
            <a:off x="5050790" y="3081664"/>
            <a:ext cx="1031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750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12CB5D8-7A8F-5A6C-FAFF-52B989A3A85C}"/>
              </a:ext>
            </a:extLst>
          </p:cNvPr>
          <p:cNvSpPr txBox="1"/>
          <p:nvPr/>
        </p:nvSpPr>
        <p:spPr>
          <a:xfrm>
            <a:off x="8035291" y="3096901"/>
            <a:ext cx="1031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1500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82AA6E8-B212-B220-F8E4-F13684EDBBEA}"/>
              </a:ext>
            </a:extLst>
          </p:cNvPr>
          <p:cNvSpPr txBox="1"/>
          <p:nvPr/>
        </p:nvSpPr>
        <p:spPr>
          <a:xfrm>
            <a:off x="2123440" y="4451361"/>
            <a:ext cx="1031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2100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ACFF7845-723B-7628-FEFE-7DA771EC3B40}"/>
              </a:ext>
            </a:extLst>
          </p:cNvPr>
          <p:cNvSpPr txBox="1"/>
          <p:nvPr/>
        </p:nvSpPr>
        <p:spPr>
          <a:xfrm>
            <a:off x="5073650" y="4451360"/>
            <a:ext cx="1031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3450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33C9B24D-FFA1-D954-E0AE-36D24B7236F0}"/>
              </a:ext>
            </a:extLst>
          </p:cNvPr>
          <p:cNvSpPr txBox="1"/>
          <p:nvPr/>
        </p:nvSpPr>
        <p:spPr>
          <a:xfrm>
            <a:off x="8112759" y="4451359"/>
            <a:ext cx="1031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FF0000"/>
                </a:solidFill>
              </a:rPr>
              <a:t>5600</a:t>
            </a:r>
          </a:p>
        </p:txBody>
      </p:sp>
    </p:spTree>
    <p:extLst>
      <p:ext uri="{BB962C8B-B14F-4D97-AF65-F5344CB8AC3E}">
        <p14:creationId xmlns:p14="http://schemas.microsoft.com/office/powerpoint/2010/main" val="3523533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20</TotalTime>
  <Words>206</Words>
  <Application>Microsoft Office PowerPoint</Application>
  <PresentationFormat>Affichage à l'écran (4:3)</PresentationFormat>
  <Paragraphs>60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Webdings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46</cp:revision>
  <dcterms:created xsi:type="dcterms:W3CDTF">2023-02-07T14:55:57Z</dcterms:created>
  <dcterms:modified xsi:type="dcterms:W3CDTF">2025-10-18T15:03:26Z</dcterms:modified>
</cp:coreProperties>
</file>